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3" r:id="rId5"/>
    <p:sldMasterId id="2147483684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y="5143500" cx="9144000"/>
  <p:notesSz cx="6858000" cy="9144000"/>
  <p:embeddedFontLst>
    <p:embeddedFont>
      <p:font typeface="Oswald Light"/>
      <p:regular r:id="rId18"/>
      <p:bold r:id="rId19"/>
    </p:embeddedFont>
    <p:embeddedFont>
      <p:font typeface="Poppins Black"/>
      <p:bold r:id="rId20"/>
      <p:boldItalic r:id="rId21"/>
    </p:embeddedFont>
    <p:embeddedFont>
      <p:font typeface="Oswald"/>
      <p:regular r:id="rId22"/>
      <p:bold r:id="rId23"/>
    </p:embeddedFont>
    <p:embeddedFont>
      <p:font typeface="Helvetica Neue Light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AF87CE3-73DB-4425-926F-EC91E7B2AF8F}">
  <a:tblStyle styleId="{AAF87CE3-73DB-4425-926F-EC91E7B2AF8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oppinsBlack-bold.fntdata"/><Relationship Id="rId22" Type="http://schemas.openxmlformats.org/officeDocument/2006/relationships/font" Target="fonts/Oswald-regular.fntdata"/><Relationship Id="rId21" Type="http://schemas.openxmlformats.org/officeDocument/2006/relationships/font" Target="fonts/PoppinsBlack-boldItalic.fntdata"/><Relationship Id="rId24" Type="http://schemas.openxmlformats.org/officeDocument/2006/relationships/font" Target="fonts/HelveticaNeueLight-regular.fntdata"/><Relationship Id="rId23" Type="http://schemas.openxmlformats.org/officeDocument/2006/relationships/font" Target="fonts/Oswal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6" Type="http://schemas.openxmlformats.org/officeDocument/2006/relationships/font" Target="fonts/HelveticaNeueLight-italic.fntdata"/><Relationship Id="rId25" Type="http://schemas.openxmlformats.org/officeDocument/2006/relationships/font" Target="fonts/HelveticaNeueLight-bold.fntdata"/><Relationship Id="rId27" Type="http://schemas.openxmlformats.org/officeDocument/2006/relationships/font" Target="fonts/HelveticaNeueLight-boldItalic.fnt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font" Target="fonts/OswaldLight-bold.fntdata"/><Relationship Id="rId18" Type="http://schemas.openxmlformats.org/officeDocument/2006/relationships/font" Target="fonts/OswaldLigh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2b4303c3311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g2b4303c3311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2b4303c3311_0_6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g2b4303c3311_0_6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8294a95b67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g38294a95b67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b4996605d9_0_1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2b4996605d9_0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6651f0e47a_0_5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6651f0e47a_0_5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8294a95b67_0_2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8294a95b67_0_2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83665ad8e6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383665ad8e6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83665ad8e6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383665ad8e6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383665ad8e6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383665ad8e6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83665ad8e6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383665ad8e6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hyperlink" Target="http://pptmon.com/" TargetMode="External"/><Relationship Id="rId3" Type="http://schemas.openxmlformats.org/officeDocument/2006/relationships/image" Target="../media/image5.png"/><Relationship Id="rId4" Type="http://schemas.openxmlformats.org/officeDocument/2006/relationships/hyperlink" Target="https://pptmon.com/" TargetMode="External"/><Relationship Id="rId5" Type="http://schemas.openxmlformats.org/officeDocument/2006/relationships/hyperlink" Target="http://www.pptmon.com/" TargetMode="Externa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>
  <p:cSld name="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803"/>
                </a:srgbClr>
              </a:gs>
              <a:gs pos="83000">
                <a:srgbClr val="00369B">
                  <a:alpha val="72941"/>
                </a:srgbClr>
              </a:gs>
              <a:gs pos="100000">
                <a:srgbClr val="00369B">
                  <a:alpha val="72941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54" name="Google Shape;54;p14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960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55" name="Google Shape;5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06709" y="827629"/>
            <a:ext cx="5078792" cy="53861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4"/>
          <p:cNvSpPr/>
          <p:nvPr>
            <p:ph idx="2" type="pic"/>
          </p:nvPr>
        </p:nvSpPr>
        <p:spPr>
          <a:xfrm>
            <a:off x="223700" y="1350169"/>
            <a:ext cx="5048387" cy="2965703"/>
          </a:xfrm>
          <a:prstGeom prst="roundRect">
            <a:avLst>
              <a:gd fmla="val 287" name="adj"/>
            </a:avLst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Титульный слайд">
  <p:cSld name="3_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803"/>
                </a:srgbClr>
              </a:gs>
              <a:gs pos="83000">
                <a:srgbClr val="00369B">
                  <a:alpha val="72941"/>
                </a:srgbClr>
              </a:gs>
              <a:gs pos="100000">
                <a:srgbClr val="00369B">
                  <a:alpha val="72941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59" name="Google Shape;59;p15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960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60" name="Google Shape;60;p15"/>
          <p:cNvSpPr/>
          <p:nvPr>
            <p:ph idx="2" type="pic"/>
          </p:nvPr>
        </p:nvSpPr>
        <p:spPr>
          <a:xfrm>
            <a:off x="-2526268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Заголовок и объект">
  <p:cSld name="1_Заголовок и объект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63" name="Google Shape;63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6"/>
          <p:cNvSpPr txBox="1"/>
          <p:nvPr>
            <p:ph type="title"/>
          </p:nvPr>
        </p:nvSpPr>
        <p:spPr>
          <a:xfrm>
            <a:off x="254407" y="25542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65" name="Google Shape;65;p16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66" name="Google Shape;66;p16"/>
          <p:cNvSpPr/>
          <p:nvPr>
            <p:ph idx="2" type="pic"/>
          </p:nvPr>
        </p:nvSpPr>
        <p:spPr>
          <a:xfrm>
            <a:off x="991037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67" name="Google Shape;67;p16"/>
          <p:cNvSpPr/>
          <p:nvPr>
            <p:ph idx="3" type="pic"/>
          </p:nvPr>
        </p:nvSpPr>
        <p:spPr>
          <a:xfrm>
            <a:off x="3650147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68" name="Google Shape;68;p16"/>
          <p:cNvSpPr/>
          <p:nvPr>
            <p:ph idx="4" type="pic"/>
          </p:nvPr>
        </p:nvSpPr>
        <p:spPr>
          <a:xfrm>
            <a:off x="6309258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Заголовок и объект">
  <p:cSld name="2_Заголовок и объект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71" name="Google Shape;71;p17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2" name="Google Shape;72;p17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Заголовок и объект">
  <p:cSld name="3_Заголовок и объект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/>
          <p:nvPr>
            <p:ph idx="2" type="pic"/>
          </p:nvPr>
        </p:nvSpPr>
        <p:spPr>
          <a:xfrm>
            <a:off x="-3913" y="-392"/>
            <a:ext cx="9144000" cy="2705093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75" name="Google Shape;75;p18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77" name="Google Shape;77;p18"/>
          <p:cNvSpPr txBox="1"/>
          <p:nvPr>
            <p:ph type="title"/>
          </p:nvPr>
        </p:nvSpPr>
        <p:spPr>
          <a:xfrm>
            <a:off x="628650" y="1016357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191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>
  <p:cSld name="Заголовок и объект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80" name="Google Shape;80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9"/>
          <p:cNvSpPr txBox="1"/>
          <p:nvPr>
            <p:ph type="title"/>
          </p:nvPr>
        </p:nvSpPr>
        <p:spPr>
          <a:xfrm>
            <a:off x="254407" y="240830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82" name="Google Shape;82;p19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83" name="Google Shape;83;p19"/>
          <p:cNvSpPr/>
          <p:nvPr>
            <p:ph idx="2" type="pic"/>
          </p:nvPr>
        </p:nvSpPr>
        <p:spPr>
          <a:xfrm>
            <a:off x="332183" y="1791928"/>
            <a:ext cx="1438481" cy="1840456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84" name="Google Shape;84;p19"/>
          <p:cNvSpPr/>
          <p:nvPr>
            <p:ph idx="3" type="pic"/>
          </p:nvPr>
        </p:nvSpPr>
        <p:spPr>
          <a:xfrm>
            <a:off x="3843668" y="890340"/>
            <a:ext cx="1377002" cy="1176477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85" name="Google Shape;85;p19"/>
          <p:cNvSpPr/>
          <p:nvPr>
            <p:ph idx="4" type="pic"/>
          </p:nvPr>
        </p:nvSpPr>
        <p:spPr>
          <a:xfrm>
            <a:off x="3843668" y="3115775"/>
            <a:ext cx="1377002" cy="1259588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86" name="Google Shape;86;p19"/>
          <p:cNvSpPr/>
          <p:nvPr>
            <p:ph idx="5" type="pic"/>
          </p:nvPr>
        </p:nvSpPr>
        <p:spPr>
          <a:xfrm>
            <a:off x="7119341" y="1879165"/>
            <a:ext cx="1687773" cy="1385170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Заголовок и объект">
  <p:cSld name="4_Заголовок и объект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0"/>
          <p:cNvSpPr/>
          <p:nvPr/>
        </p:nvSpPr>
        <p:spPr>
          <a:xfrm>
            <a:off x="-3468260" y="-990975"/>
            <a:ext cx="7655657" cy="7655654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20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90" name="Google Shape;90;p20"/>
          <p:cNvSpPr txBox="1"/>
          <p:nvPr>
            <p:ph type="title"/>
          </p:nvPr>
        </p:nvSpPr>
        <p:spPr>
          <a:xfrm>
            <a:off x="254407" y="252866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91" name="Google Shape;91;p20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92" name="Google Shape;92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169601" y="715463"/>
            <a:ext cx="6861032" cy="4557328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0"/>
          <p:cNvSpPr/>
          <p:nvPr>
            <p:ph idx="2" type="pic"/>
          </p:nvPr>
        </p:nvSpPr>
        <p:spPr>
          <a:xfrm>
            <a:off x="73223" y="1475185"/>
            <a:ext cx="4455914" cy="266283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Заголовок и объект">
  <p:cSld name="14_Заголовок и объект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1"/>
          <p:cNvSpPr/>
          <p:nvPr>
            <p:ph idx="2" type="pic"/>
          </p:nvPr>
        </p:nvSpPr>
        <p:spPr>
          <a:xfrm>
            <a:off x="-2856146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96" name="Google Shape;96;p21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97" name="Google Shape;97;p21"/>
          <p:cNvSpPr txBox="1"/>
          <p:nvPr>
            <p:ph type="title"/>
          </p:nvPr>
        </p:nvSpPr>
        <p:spPr>
          <a:xfrm>
            <a:off x="5113116" y="252866"/>
            <a:ext cx="3166887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98" name="Google Shape;98;p21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Заголовок и объект">
  <p:cSld name="5_Заголовок и объект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/>
          <p:nvPr/>
        </p:nvSpPr>
        <p:spPr>
          <a:xfrm>
            <a:off x="4313279" y="-990975"/>
            <a:ext cx="7655657" cy="7655654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2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02" name="Google Shape;102;p22"/>
          <p:cNvSpPr txBox="1"/>
          <p:nvPr>
            <p:ph type="title"/>
          </p:nvPr>
        </p:nvSpPr>
        <p:spPr>
          <a:xfrm>
            <a:off x="254407" y="252866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03" name="Google Shape;103;p22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104" name="Google Shape;104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40168" y="715463"/>
            <a:ext cx="6861032" cy="4557328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2"/>
          <p:cNvSpPr/>
          <p:nvPr>
            <p:ph idx="2" type="pic"/>
          </p:nvPr>
        </p:nvSpPr>
        <p:spPr>
          <a:xfrm>
            <a:off x="3982992" y="1475185"/>
            <a:ext cx="4455913" cy="266283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5_Заголовок и объект">
  <p:cSld name="15_Заголовок и объект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"/>
          <p:cNvSpPr/>
          <p:nvPr>
            <p:ph idx="2" type="pic"/>
          </p:nvPr>
        </p:nvSpPr>
        <p:spPr>
          <a:xfrm>
            <a:off x="3912524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08" name="Google Shape;108;p23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09" name="Google Shape;109;p23"/>
          <p:cNvSpPr txBox="1"/>
          <p:nvPr>
            <p:ph type="title"/>
          </p:nvPr>
        </p:nvSpPr>
        <p:spPr>
          <a:xfrm>
            <a:off x="254408" y="252866"/>
            <a:ext cx="3056351" cy="98334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10" name="Google Shape;110;p23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Заголовок и объект">
  <p:cSld name="6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"/>
          <p:cNvSpPr/>
          <p:nvPr>
            <p:ph idx="2" type="pic"/>
          </p:nvPr>
        </p:nvSpPr>
        <p:spPr>
          <a:xfrm>
            <a:off x="5990035" y="3432572"/>
            <a:ext cx="2332943" cy="1750219"/>
          </a:xfrm>
          <a:prstGeom prst="roundRect">
            <a:avLst>
              <a:gd fmla="val 1565" name="adj"/>
            </a:avLst>
          </a:prstGeom>
          <a:solidFill>
            <a:schemeClr val="lt1"/>
          </a:solidFill>
          <a:ln>
            <a:noFill/>
          </a:ln>
        </p:spPr>
      </p:sp>
      <p:sp>
        <p:nvSpPr>
          <p:cNvPr id="113" name="Google Shape;113;p24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14" name="Google Shape;114;p24"/>
          <p:cNvSpPr/>
          <p:nvPr/>
        </p:nvSpPr>
        <p:spPr>
          <a:xfrm>
            <a:off x="4457700" y="2538515"/>
            <a:ext cx="228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15" name="Google Shape;115;p24"/>
          <p:cNvSpPr/>
          <p:nvPr>
            <p:ph idx="3" type="pic"/>
          </p:nvPr>
        </p:nvSpPr>
        <p:spPr>
          <a:xfrm>
            <a:off x="2896791" y="2705696"/>
            <a:ext cx="3418284" cy="2134196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16" name="Google Shape;116;p24"/>
          <p:cNvSpPr/>
          <p:nvPr>
            <p:ph idx="4" type="pic"/>
          </p:nvPr>
        </p:nvSpPr>
        <p:spPr>
          <a:xfrm>
            <a:off x="884131" y="3255902"/>
            <a:ext cx="1741196" cy="2326939"/>
          </a:xfrm>
          <a:prstGeom prst="roundRect">
            <a:avLst>
              <a:gd fmla="val 1565" name="adj"/>
            </a:avLst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6_Заголовок и объект">
  <p:cSld name="16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5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19" name="Google Shape;119;p25"/>
          <p:cNvSpPr/>
          <p:nvPr/>
        </p:nvSpPr>
        <p:spPr>
          <a:xfrm>
            <a:off x="4457700" y="2538515"/>
            <a:ext cx="228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20" name="Google Shape;120;p25"/>
          <p:cNvSpPr/>
          <p:nvPr>
            <p:ph idx="2" type="pic"/>
          </p:nvPr>
        </p:nvSpPr>
        <p:spPr>
          <a:xfrm>
            <a:off x="817126" y="2652815"/>
            <a:ext cx="7509748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Заголовок и объект">
  <p:cSld name="7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6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23" name="Google Shape;123;p26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Заголовок и объект">
  <p:cSld name="8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Заголовок и объект">
  <p:cSld name="9_Заголовок и объект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8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127" name="Google Shape;127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82559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8"/>
          <p:cNvSpPr txBox="1"/>
          <p:nvPr>
            <p:ph type="title"/>
          </p:nvPr>
        </p:nvSpPr>
        <p:spPr>
          <a:xfrm>
            <a:off x="254407" y="240830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29" name="Google Shape;129;p28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30" name="Google Shape;130;p28"/>
          <p:cNvSpPr/>
          <p:nvPr/>
        </p:nvSpPr>
        <p:spPr>
          <a:xfrm>
            <a:off x="4476750" y="-38100"/>
            <a:ext cx="4724400" cy="5214776"/>
          </a:xfrm>
          <a:custGeom>
            <a:rect b="b" l="l" r="r" t="t"/>
            <a:pathLst>
              <a:path extrusionOk="0" h="6953034" w="6299200">
                <a:moveTo>
                  <a:pt x="5562600" y="45719"/>
                </a:moveTo>
                <a:lnTo>
                  <a:pt x="6299200" y="0"/>
                </a:lnTo>
                <a:lnTo>
                  <a:pt x="6247006" y="4397613"/>
                </a:lnTo>
                <a:lnTo>
                  <a:pt x="6247006" y="6953034"/>
                </a:lnTo>
                <a:lnTo>
                  <a:pt x="5245100" y="6934200"/>
                </a:lnTo>
                <a:lnTo>
                  <a:pt x="825500" y="6946900"/>
                </a:lnTo>
                <a:lnTo>
                  <a:pt x="0" y="6946900"/>
                </a:lnTo>
                <a:lnTo>
                  <a:pt x="3732406" y="3902313"/>
                </a:lnTo>
                <a:lnTo>
                  <a:pt x="5562600" y="45719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5000">
                <a:schemeClr val="accent2"/>
              </a:gs>
              <a:gs pos="100000">
                <a:srgbClr val="00359A"/>
              </a:gs>
            </a:gsLst>
            <a:lin ang="13200000" scaled="0"/>
          </a:gra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28"/>
          <p:cNvSpPr/>
          <p:nvPr/>
        </p:nvSpPr>
        <p:spPr>
          <a:xfrm>
            <a:off x="6325410" y="2247090"/>
            <a:ext cx="569068" cy="4231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32" name="Google Shape;132;p28"/>
          <p:cNvSpPr/>
          <p:nvPr/>
        </p:nvSpPr>
        <p:spPr>
          <a:xfrm>
            <a:off x="1150741" y="937532"/>
            <a:ext cx="7213995" cy="4585481"/>
          </a:xfrm>
          <a:custGeom>
            <a:rect b="b" l="l" r="r" t="t"/>
            <a:pathLst>
              <a:path extrusionOk="0" h="5954094" w="9367131">
                <a:moveTo>
                  <a:pt x="9162777" y="0"/>
                </a:moveTo>
                <a:lnTo>
                  <a:pt x="9367131" y="482672"/>
                </a:lnTo>
                <a:lnTo>
                  <a:pt x="9171075" y="482672"/>
                </a:lnTo>
                <a:lnTo>
                  <a:pt x="8258220" y="2548006"/>
                </a:lnTo>
                <a:lnTo>
                  <a:pt x="4343320" y="5954094"/>
                </a:lnTo>
                <a:lnTo>
                  <a:pt x="0" y="5954094"/>
                </a:lnTo>
                <a:lnTo>
                  <a:pt x="7459473" y="2548006"/>
                </a:lnTo>
                <a:lnTo>
                  <a:pt x="7459472" y="2548006"/>
                </a:lnTo>
                <a:lnTo>
                  <a:pt x="8735395" y="500929"/>
                </a:lnTo>
                <a:lnTo>
                  <a:pt x="8535189" y="500929"/>
                </a:lnTo>
                <a:lnTo>
                  <a:pt x="916277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8"/>
          <p:cNvSpPr/>
          <p:nvPr/>
        </p:nvSpPr>
        <p:spPr>
          <a:xfrm>
            <a:off x="4486883" y="2991256"/>
            <a:ext cx="569068" cy="4231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_Заголовок и объект">
  <p:cSld name="10_Заголовок и объект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9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36" name="Google Shape;136;p29"/>
          <p:cNvSpPr txBox="1"/>
          <p:nvPr>
            <p:ph type="title"/>
          </p:nvPr>
        </p:nvSpPr>
        <p:spPr>
          <a:xfrm>
            <a:off x="254407" y="240830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37" name="Google Shape;137;p29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38" name="Google Shape;138;p29"/>
          <p:cNvSpPr/>
          <p:nvPr>
            <p:ph idx="2" type="pic"/>
          </p:nvPr>
        </p:nvSpPr>
        <p:spPr>
          <a:xfrm>
            <a:off x="2410301" y="1464469"/>
            <a:ext cx="4394120" cy="275570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_Заголовок и объект">
  <p:cSld name="11_Заголовок и объект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0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41" name="Google Shape;141;p30"/>
          <p:cNvSpPr txBox="1"/>
          <p:nvPr>
            <p:ph type="title"/>
          </p:nvPr>
        </p:nvSpPr>
        <p:spPr>
          <a:xfrm>
            <a:off x="254407" y="240830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42" name="Google Shape;142;p30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43" name="Google Shape;143;p30"/>
          <p:cNvSpPr/>
          <p:nvPr>
            <p:ph idx="2" type="pic"/>
          </p:nvPr>
        </p:nvSpPr>
        <p:spPr>
          <a:xfrm>
            <a:off x="474858" y="1250111"/>
            <a:ext cx="4400752" cy="275570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44" name="Google Shape;144;p30"/>
          <p:cNvSpPr/>
          <p:nvPr>
            <p:ph idx="3" type="pic"/>
          </p:nvPr>
        </p:nvSpPr>
        <p:spPr>
          <a:xfrm>
            <a:off x="5798591" y="866433"/>
            <a:ext cx="2681040" cy="268104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Custom Layout">
  <p:cSld name="7_Custom Layout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1"/>
          <p:cNvSpPr txBox="1"/>
          <p:nvPr>
            <p:ph type="title"/>
          </p:nvPr>
        </p:nvSpPr>
        <p:spPr>
          <a:xfrm>
            <a:off x="359522" y="200027"/>
            <a:ext cx="8424956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Oswald Light"/>
              <a:buNone/>
              <a:defRPr b="1" i="0" sz="3000" u="none" cap="none" strike="noStrike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47" name="Google Shape;147;p31"/>
          <p:cNvSpPr txBox="1"/>
          <p:nvPr/>
        </p:nvSpPr>
        <p:spPr>
          <a:xfrm>
            <a:off x="282397" y="4726025"/>
            <a:ext cx="293876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148" name="Google Shape;148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24128" y="109917"/>
            <a:ext cx="1374697" cy="721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_Заголовок и объект">
  <p:cSld name="12_Заголовок и объект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2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51" name="Google Shape;151;p32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52" name="Google Shape;152;p32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153" name="Google Shape;153;p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_Заголовок и объект">
  <p:cSld name="13_Заголовок и объект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3"/>
          <p:cNvSpPr/>
          <p:nvPr>
            <p:ph idx="2" type="pic"/>
          </p:nvPr>
        </p:nvSpPr>
        <p:spPr>
          <a:xfrm>
            <a:off x="4015175" y="294300"/>
            <a:ext cx="4554900" cy="45549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33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57" name="Google Shape;157;p33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58" name="Google Shape;158;p33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Титульный слайд">
  <p:cSld name="1_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4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803"/>
                </a:srgbClr>
              </a:gs>
              <a:gs pos="83000">
                <a:srgbClr val="00369B">
                  <a:alpha val="72941"/>
                </a:srgbClr>
              </a:gs>
              <a:gs pos="100000">
                <a:srgbClr val="00369B">
                  <a:alpha val="72941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61" name="Google Shape;161;p34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960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Титульный слайд">
  <p:cSld name="2_Титульный слайд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5"/>
          <p:cNvSpPr txBox="1"/>
          <p:nvPr>
            <p:ph type="title"/>
          </p:nvPr>
        </p:nvSpPr>
        <p:spPr>
          <a:xfrm>
            <a:off x="254407" y="25542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64" name="Google Shape;164;p35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tx">
  <p:cSld name="TITLE_AND_BODY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6"/>
          <p:cNvSpPr txBox="1"/>
          <p:nvPr>
            <p:ph idx="12" type="sldNum"/>
          </p:nvPr>
        </p:nvSpPr>
        <p:spPr>
          <a:xfrm>
            <a:off x="4484637" y="4905375"/>
            <a:ext cx="170100" cy="1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19050" spcFirstLastPara="1" rIns="19050" wrap="square" tIns="19050">
            <a:spAutoFit/>
          </a:bodyPr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5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PPTMON slide">
  <p:cSld name="9_PPTMON slide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7"/>
          <p:cNvSpPr/>
          <p:nvPr>
            <p:ph idx="2" type="pic"/>
          </p:nvPr>
        </p:nvSpPr>
        <p:spPr>
          <a:xfrm>
            <a:off x="3749432" y="3059274"/>
            <a:ext cx="1645200" cy="1646100"/>
          </a:xfrm>
          <a:prstGeom prst="ellipse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69" name="Google Shape;169;p37"/>
          <p:cNvSpPr/>
          <p:nvPr>
            <p:ph idx="3" type="pic"/>
          </p:nvPr>
        </p:nvSpPr>
        <p:spPr>
          <a:xfrm>
            <a:off x="906074" y="3059274"/>
            <a:ext cx="1645200" cy="1646100"/>
          </a:xfrm>
          <a:prstGeom prst="ellipse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70" name="Google Shape;170;p37"/>
          <p:cNvSpPr/>
          <p:nvPr>
            <p:ph idx="4" type="pic"/>
          </p:nvPr>
        </p:nvSpPr>
        <p:spPr>
          <a:xfrm>
            <a:off x="6592790" y="3059274"/>
            <a:ext cx="1645200" cy="1646100"/>
          </a:xfrm>
          <a:prstGeom prst="ellipse">
            <a:avLst/>
          </a:prstGeom>
          <a:solidFill>
            <a:srgbClr val="F2F2F2"/>
          </a:solidFill>
          <a:ln>
            <a:noFill/>
          </a:ln>
        </p:spPr>
      </p:sp>
      <p:pic>
        <p:nvPicPr>
          <p:cNvPr id="171" name="Google Shape;171;p37">
            <a:hlinkClick r:id="rId2"/>
          </p:cNvPr>
          <p:cNvPicPr preferRelativeResize="0"/>
          <p:nvPr/>
        </p:nvPicPr>
        <p:blipFill rotWithShape="1">
          <a:blip r:embed="rId3">
            <a:alphaModFix/>
          </a:blip>
          <a:srcRect b="0" l="29908" r="0" t="0"/>
          <a:stretch/>
        </p:blipFill>
        <p:spPr>
          <a:xfrm>
            <a:off x="4328394" y="5183961"/>
            <a:ext cx="1679401" cy="184666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37">
            <a:hlinkClick r:id="rId4"/>
          </p:cNvPr>
          <p:cNvSpPr txBox="1"/>
          <p:nvPr/>
        </p:nvSpPr>
        <p:spPr>
          <a:xfrm>
            <a:off x="3136204" y="5211314"/>
            <a:ext cx="2018100" cy="1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Presentation template by</a:t>
            </a:r>
            <a:endParaRPr sz="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37"/>
          <p:cNvSpPr/>
          <p:nvPr/>
        </p:nvSpPr>
        <p:spPr>
          <a:xfrm>
            <a:off x="0" y="0"/>
            <a:ext cx="9144000" cy="752400"/>
          </a:xfrm>
          <a:prstGeom prst="rect">
            <a:avLst/>
          </a:prstGeom>
          <a:solidFill>
            <a:srgbClr val="0058F8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2E224A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3.xml"/><Relationship Id="rId21" Type="http://schemas.openxmlformats.org/officeDocument/2006/relationships/slideLayout" Target="../slideLayouts/slideLayout32.xml"/><Relationship Id="rId24" Type="http://schemas.openxmlformats.org/officeDocument/2006/relationships/slideLayout" Target="../slideLayouts/slideLayout35.xml"/><Relationship Id="rId23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  <p:sldLayoutId id="2147483682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8"/>
          <p:cNvSpPr/>
          <p:nvPr/>
        </p:nvSpPr>
        <p:spPr>
          <a:xfrm>
            <a:off x="6106367" y="4268018"/>
            <a:ext cx="2380800" cy="3828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79" name="Google Shape;179;p38"/>
          <p:cNvSpPr/>
          <p:nvPr/>
        </p:nvSpPr>
        <p:spPr>
          <a:xfrm>
            <a:off x="7416010" y="4268018"/>
            <a:ext cx="1071000" cy="3828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80" name="Google Shape;180;p38"/>
          <p:cNvSpPr txBox="1"/>
          <p:nvPr/>
        </p:nvSpPr>
        <p:spPr>
          <a:xfrm>
            <a:off x="6435733" y="4313121"/>
            <a:ext cx="23397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месяц</a:t>
            </a:r>
            <a:r>
              <a:rPr b="0" i="0" lang="ru" sz="1900" u="none" cap="none" strike="noStrike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              </a:t>
            </a:r>
            <a:r>
              <a:rPr lang="ru" sz="1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год</a:t>
            </a:r>
            <a:endParaRPr b="0" i="0" sz="19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81" name="Google Shape;181;p38"/>
          <p:cNvSpPr txBox="1"/>
          <p:nvPr/>
        </p:nvSpPr>
        <p:spPr>
          <a:xfrm>
            <a:off x="1465050" y="1331425"/>
            <a:ext cx="6213900" cy="214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" sz="4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Шаблон презентации</a:t>
            </a:r>
            <a:endParaRPr sz="4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для </a:t>
            </a:r>
            <a:r>
              <a:rPr lang="ru" sz="4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внутрикорпоративных переговоров</a:t>
            </a:r>
            <a:endParaRPr sz="4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82" name="Google Shape;182;p38"/>
          <p:cNvSpPr txBox="1"/>
          <p:nvPr/>
        </p:nvSpPr>
        <p:spPr>
          <a:xfrm>
            <a:off x="6708725" y="268050"/>
            <a:ext cx="2066700" cy="45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" sz="2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7"/>
          <p:cNvSpPr/>
          <p:nvPr/>
        </p:nvSpPr>
        <p:spPr>
          <a:xfrm>
            <a:off x="6205241" y="335"/>
            <a:ext cx="2938800" cy="5142900"/>
          </a:xfrm>
          <a:prstGeom prst="rect">
            <a:avLst/>
          </a:prstGeom>
          <a:gradFill>
            <a:gsLst>
              <a:gs pos="0">
                <a:schemeClr val="accent2"/>
              </a:gs>
              <a:gs pos="5000">
                <a:schemeClr val="accent2"/>
              </a:gs>
              <a:gs pos="100000">
                <a:schemeClr val="accent3"/>
              </a:gs>
            </a:gsLst>
            <a:lin ang="13199916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5" name="Google Shape;265;p47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268" r="258" t="0"/>
          <a:stretch/>
        </p:blipFill>
        <p:spPr>
          <a:xfrm flipH="1">
            <a:off x="4014919" y="294085"/>
            <a:ext cx="4555200" cy="4555200"/>
          </a:xfrm>
          <a:prstGeom prst="ellipse">
            <a:avLst/>
          </a:prstGeom>
          <a:gradFill>
            <a:gsLst>
              <a:gs pos="0">
                <a:srgbClr val="E4EDF1"/>
              </a:gs>
              <a:gs pos="100000">
                <a:srgbClr val="CCD9E1"/>
              </a:gs>
            </a:gsLst>
            <a:lin ang="0" scaled="0"/>
          </a:gra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266" name="Google Shape;266;p47"/>
          <p:cNvSpPr txBox="1"/>
          <p:nvPr>
            <p:ph type="title"/>
          </p:nvPr>
        </p:nvSpPr>
        <p:spPr>
          <a:xfrm>
            <a:off x="266233" y="521578"/>
            <a:ext cx="4396500" cy="42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/>
              <a:t>Спасибо за продуктивную работу!</a:t>
            </a:r>
            <a:endParaRPr b="1" sz="33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t/>
            </a:r>
            <a:endParaRPr b="1" sz="33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2100"/>
              <a:t>Это амбициозный шаг, </a:t>
            </a:r>
            <a:endParaRPr b="1" sz="21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2100"/>
              <a:t>но успех пилота доказывает, что наша команда способна на большее. </a:t>
            </a:r>
            <a:endParaRPr b="1" sz="21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2100"/>
              <a:t>Каждый из вас — ключевая часть этого успеха. </a:t>
            </a:r>
            <a:endParaRPr b="1" sz="21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t/>
            </a:r>
            <a:endParaRPr b="1" sz="21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2100"/>
              <a:t>Вперед, к новым вершинам!</a:t>
            </a:r>
            <a:endParaRPr b="1" sz="2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9"/>
          <p:cNvSpPr/>
          <p:nvPr/>
        </p:nvSpPr>
        <p:spPr>
          <a:xfrm>
            <a:off x="6106367" y="4268018"/>
            <a:ext cx="2380800" cy="3828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88" name="Google Shape;188;p39"/>
          <p:cNvSpPr/>
          <p:nvPr/>
        </p:nvSpPr>
        <p:spPr>
          <a:xfrm>
            <a:off x="7416010" y="4268018"/>
            <a:ext cx="1071000" cy="3828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89" name="Google Shape;189;p39"/>
          <p:cNvSpPr txBox="1"/>
          <p:nvPr/>
        </p:nvSpPr>
        <p:spPr>
          <a:xfrm>
            <a:off x="6435733" y="4313121"/>
            <a:ext cx="23397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месяц</a:t>
            </a:r>
            <a:r>
              <a:rPr b="0" i="0" lang="ru" sz="1900" u="none" cap="none" strike="noStrike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              </a:t>
            </a:r>
            <a:r>
              <a:rPr lang="ru" sz="1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год</a:t>
            </a:r>
            <a:endParaRPr b="0" i="0" sz="19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90" name="Google Shape;190;p39"/>
          <p:cNvSpPr txBox="1"/>
          <p:nvPr/>
        </p:nvSpPr>
        <p:spPr>
          <a:xfrm>
            <a:off x="263075" y="925875"/>
            <a:ext cx="8548800" cy="13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2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Запуск продукта «X»: итоги пилота </a:t>
            </a:r>
            <a:endParaRPr sz="42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2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и решение по масштабированию</a:t>
            </a:r>
            <a:endParaRPr sz="42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91" name="Google Shape;191;p39"/>
          <p:cNvSpPr txBox="1"/>
          <p:nvPr/>
        </p:nvSpPr>
        <p:spPr>
          <a:xfrm>
            <a:off x="6708725" y="268050"/>
            <a:ext cx="2066700" cy="45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" sz="2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92" name="Google Shape;192;p39"/>
          <p:cNvSpPr txBox="1"/>
          <p:nvPr/>
        </p:nvSpPr>
        <p:spPr>
          <a:xfrm>
            <a:off x="332200" y="2596950"/>
            <a:ext cx="8548800" cy="4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7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Встреча проектного комитета | число, месяц, год</a:t>
            </a:r>
            <a:endParaRPr sz="27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93" name="Google Shape;193;p39"/>
          <p:cNvSpPr txBox="1"/>
          <p:nvPr/>
        </p:nvSpPr>
        <p:spPr>
          <a:xfrm>
            <a:off x="263075" y="3432475"/>
            <a:ext cx="85488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[Имя Гендира], Генеральный директор</a:t>
            </a:r>
            <a:endParaRPr sz="20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40"/>
          <p:cNvSpPr txBox="1"/>
          <p:nvPr>
            <p:ph type="title"/>
          </p:nvPr>
        </p:nvSpPr>
        <p:spPr>
          <a:xfrm>
            <a:off x="447750" y="410100"/>
            <a:ext cx="82485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Цель встречи</a:t>
            </a:r>
            <a:endParaRPr b="1"/>
          </a:p>
        </p:txBody>
      </p:sp>
      <p:sp>
        <p:nvSpPr>
          <p:cNvPr id="199" name="Google Shape;199;p40"/>
          <p:cNvSpPr/>
          <p:nvPr/>
        </p:nvSpPr>
        <p:spPr>
          <a:xfrm>
            <a:off x="447750" y="1141375"/>
            <a:ext cx="8248500" cy="36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Принять ключевое решение о выделении дополнительного бюджета в размере 5 млн руб. и перераспределении ресурсов для успешного запуска продукта «X» на федеральный уровень.</a:t>
            </a:r>
            <a:endParaRPr sz="20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Повестка дня:</a:t>
            </a:r>
            <a:endParaRPr b="1" sz="18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– Итоги пилотной фазы: ключевые метрики и выводы.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– Наше предложение: план масштабирования и потребности.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– Открытая дискуссия: ваши вопросы и мнения.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– Решение и план действий.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41"/>
          <p:cNvSpPr txBox="1"/>
          <p:nvPr>
            <p:ph type="title"/>
          </p:nvPr>
        </p:nvSpPr>
        <p:spPr>
          <a:xfrm>
            <a:off x="254407" y="252866"/>
            <a:ext cx="7886700" cy="9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Продукт «X» подтвердил потенциал за 3 месяца пилота</a:t>
            </a:r>
            <a:endParaRPr b="1" sz="1100"/>
          </a:p>
        </p:txBody>
      </p:sp>
      <p:sp>
        <p:nvSpPr>
          <p:cNvPr id="205" name="Google Shape;205;p41"/>
          <p:cNvSpPr txBox="1"/>
          <p:nvPr/>
        </p:nvSpPr>
        <p:spPr>
          <a:xfrm>
            <a:off x="3470240" y="1633235"/>
            <a:ext cx="4519800" cy="24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093"/>
              <a:buFont typeface="Arial"/>
              <a:buNone/>
            </a:pPr>
            <a:r>
              <a:rPr lang="ru" sz="1743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2.5 млн руб. (при плане 1.8 млн руб.) | +39% к плану</a:t>
            </a:r>
            <a:endParaRPr sz="610"/>
          </a:p>
        </p:txBody>
      </p:sp>
      <p:sp>
        <p:nvSpPr>
          <p:cNvPr id="206" name="Google Shape;206;p41"/>
          <p:cNvSpPr/>
          <p:nvPr/>
        </p:nvSpPr>
        <p:spPr>
          <a:xfrm>
            <a:off x="581875" y="1464000"/>
            <a:ext cx="2626500" cy="604200"/>
          </a:xfrm>
          <a:prstGeom prst="roundRect">
            <a:avLst>
              <a:gd fmla="val 16667" name="adj"/>
            </a:avLst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188242" sx="86000" rotWithShape="0" algn="ctr" dir="6060000" dist="121804" sy="86000">
              <a:srgbClr val="3F3F3F">
                <a:alpha val="48630"/>
              </a:srgbClr>
            </a:outerShdw>
          </a:effectLst>
        </p:spPr>
        <p:txBody>
          <a:bodyPr anchorCtr="0" anchor="ctr" bIns="79725" lIns="79725" spcFirstLastPara="1" rIns="79725" wrap="square" tIns="797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884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Выручка</a:t>
            </a:r>
            <a:endParaRPr b="1" sz="2884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07" name="Google Shape;207;p41"/>
          <p:cNvSpPr/>
          <p:nvPr/>
        </p:nvSpPr>
        <p:spPr>
          <a:xfrm>
            <a:off x="581875" y="2193214"/>
            <a:ext cx="2626500" cy="604200"/>
          </a:xfrm>
          <a:prstGeom prst="roundRect">
            <a:avLst>
              <a:gd fmla="val 16667" name="adj"/>
            </a:avLst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188242" sx="86000" rotWithShape="0" algn="ctr" dir="6060000" dist="121804" sy="86000">
              <a:srgbClr val="3F3F3F">
                <a:alpha val="48630"/>
              </a:srgbClr>
            </a:outerShdw>
          </a:effectLst>
        </p:spPr>
        <p:txBody>
          <a:bodyPr anchorCtr="0" anchor="ctr" bIns="79725" lIns="79725" spcFirstLastPara="1" rIns="79725" wrap="square" tIns="79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896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LTV</a:t>
            </a:r>
            <a:endParaRPr b="1" sz="2896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08" name="Google Shape;208;p41"/>
          <p:cNvSpPr/>
          <p:nvPr/>
        </p:nvSpPr>
        <p:spPr>
          <a:xfrm>
            <a:off x="581875" y="2922428"/>
            <a:ext cx="2626500" cy="604200"/>
          </a:xfrm>
          <a:prstGeom prst="roundRect">
            <a:avLst>
              <a:gd fmla="val 16667" name="adj"/>
            </a:avLst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188242" sx="86000" rotWithShape="0" algn="ctr" dir="6060000" dist="121804" sy="86000">
              <a:srgbClr val="3F3F3F">
                <a:alpha val="48630"/>
              </a:srgbClr>
            </a:outerShdw>
          </a:effectLst>
        </p:spPr>
        <p:txBody>
          <a:bodyPr anchorCtr="0" anchor="ctr" bIns="79725" lIns="79725" spcFirstLastPara="1" rIns="79725" wrap="square" tIns="79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877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NPS</a:t>
            </a:r>
            <a:endParaRPr b="1" sz="2877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09" name="Google Shape;209;p41"/>
          <p:cNvSpPr txBox="1"/>
          <p:nvPr/>
        </p:nvSpPr>
        <p:spPr>
          <a:xfrm>
            <a:off x="7990075" y="252875"/>
            <a:ext cx="9471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0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10" name="Google Shape;210;p41"/>
          <p:cNvSpPr/>
          <p:nvPr/>
        </p:nvSpPr>
        <p:spPr>
          <a:xfrm>
            <a:off x="581875" y="3651640"/>
            <a:ext cx="2626500" cy="604200"/>
          </a:xfrm>
          <a:prstGeom prst="roundRect">
            <a:avLst>
              <a:gd fmla="val 16667" name="adj"/>
            </a:avLst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188242" sx="86000" rotWithShape="0" algn="ctr" dir="6060000" dist="121804" sy="86000">
              <a:srgbClr val="3F3F3F">
                <a:alpha val="48630"/>
              </a:srgbClr>
            </a:outerShdw>
          </a:effectLst>
        </p:spPr>
        <p:txBody>
          <a:bodyPr anchorCtr="0" anchor="ctr" bIns="79725" lIns="79725" spcFirstLastPara="1" rIns="79725" wrap="square" tIns="79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98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Положительные отзывы</a:t>
            </a:r>
            <a:endParaRPr b="1" sz="1981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11" name="Google Shape;211;p41"/>
          <p:cNvSpPr txBox="1"/>
          <p:nvPr/>
        </p:nvSpPr>
        <p:spPr>
          <a:xfrm>
            <a:off x="3470248" y="2362447"/>
            <a:ext cx="4519800" cy="24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093"/>
              <a:buFont typeface="Arial"/>
              <a:buNone/>
            </a:pPr>
            <a:r>
              <a:rPr lang="ru" sz="1743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15 000 руб. (при плане 12 000 руб.)</a:t>
            </a:r>
            <a:endParaRPr sz="610"/>
          </a:p>
        </p:txBody>
      </p:sp>
      <p:sp>
        <p:nvSpPr>
          <p:cNvPr id="212" name="Google Shape;212;p41"/>
          <p:cNvSpPr txBox="1"/>
          <p:nvPr/>
        </p:nvSpPr>
        <p:spPr>
          <a:xfrm>
            <a:off x="3470248" y="3091659"/>
            <a:ext cx="4119600" cy="24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093"/>
              <a:buFont typeface="Arial"/>
              <a:buNone/>
            </a:pPr>
            <a:r>
              <a:rPr lang="ru" sz="1743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+65 (высший показатель в портфеле)</a:t>
            </a:r>
            <a:endParaRPr sz="610"/>
          </a:p>
        </p:txBody>
      </p:sp>
      <p:sp>
        <p:nvSpPr>
          <p:cNvPr id="213" name="Google Shape;213;p41"/>
          <p:cNvSpPr txBox="1"/>
          <p:nvPr/>
        </p:nvSpPr>
        <p:spPr>
          <a:xfrm>
            <a:off x="3470248" y="3820871"/>
            <a:ext cx="4119600" cy="26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093"/>
              <a:buFont typeface="Arial"/>
              <a:buNone/>
            </a:pPr>
            <a:r>
              <a:rPr lang="ru" sz="1918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94%</a:t>
            </a:r>
            <a:endParaRPr sz="784"/>
          </a:p>
        </p:txBody>
      </p:sp>
      <p:sp>
        <p:nvSpPr>
          <p:cNvPr id="214" name="Google Shape;214;p41"/>
          <p:cNvSpPr txBox="1"/>
          <p:nvPr/>
        </p:nvSpPr>
        <p:spPr>
          <a:xfrm>
            <a:off x="581880" y="4574400"/>
            <a:ext cx="65571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093"/>
              <a:buFont typeface="Arial"/>
              <a:buNone/>
            </a:pPr>
            <a:r>
              <a:rPr b="1" lang="ru" sz="1943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Вывод:</a:t>
            </a:r>
            <a:r>
              <a:rPr lang="ru" sz="1943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 Пилот успешен, продукт пользуется спросом.</a:t>
            </a:r>
            <a:endParaRPr sz="81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42"/>
          <p:cNvSpPr txBox="1"/>
          <p:nvPr>
            <p:ph type="title"/>
          </p:nvPr>
        </p:nvSpPr>
        <p:spPr>
          <a:xfrm>
            <a:off x="254407" y="252866"/>
            <a:ext cx="7886700" cy="4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2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Но мы упираемся в потолок возможностей</a:t>
            </a:r>
            <a:endParaRPr b="1" sz="800"/>
          </a:p>
        </p:txBody>
      </p:sp>
      <p:sp>
        <p:nvSpPr>
          <p:cNvPr id="220" name="Google Shape;220;p42"/>
          <p:cNvSpPr txBox="1"/>
          <p:nvPr/>
        </p:nvSpPr>
        <p:spPr>
          <a:xfrm>
            <a:off x="2926149" y="1246325"/>
            <a:ext cx="5902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20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Региональный охват исчерпан. </a:t>
            </a:r>
            <a:endParaRPr sz="20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20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Бюджета на федеральную рекламу нет</a:t>
            </a:r>
            <a:endParaRPr sz="700"/>
          </a:p>
        </p:txBody>
      </p:sp>
      <p:sp>
        <p:nvSpPr>
          <p:cNvPr id="221" name="Google Shape;221;p42"/>
          <p:cNvSpPr/>
          <p:nvPr/>
        </p:nvSpPr>
        <p:spPr>
          <a:xfrm>
            <a:off x="581050" y="1128275"/>
            <a:ext cx="2025000" cy="9012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FC76AC"/>
              </a:gs>
              <a:gs pos="100000">
                <a:srgbClr val="E00E64"/>
              </a:gs>
            </a:gsLst>
            <a:lin ang="5400012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Маркетинг</a:t>
            </a:r>
            <a:endParaRPr b="1" sz="22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22" name="Google Shape;222;p42"/>
          <p:cNvSpPr/>
          <p:nvPr/>
        </p:nvSpPr>
        <p:spPr>
          <a:xfrm>
            <a:off x="581050" y="2339788"/>
            <a:ext cx="2025000" cy="9012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FC76AC"/>
              </a:gs>
              <a:gs pos="100000">
                <a:srgbClr val="E00E64"/>
              </a:gs>
            </a:gsLst>
            <a:lin ang="5400012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22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Производство</a:t>
            </a:r>
            <a:endParaRPr b="1" sz="33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23" name="Google Shape;223;p42"/>
          <p:cNvSpPr txBox="1"/>
          <p:nvPr/>
        </p:nvSpPr>
        <p:spPr>
          <a:xfrm>
            <a:off x="7881850" y="156300"/>
            <a:ext cx="9471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0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24" name="Google Shape;224;p42"/>
          <p:cNvSpPr txBox="1"/>
          <p:nvPr/>
        </p:nvSpPr>
        <p:spPr>
          <a:xfrm>
            <a:off x="2926149" y="2513338"/>
            <a:ext cx="59028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20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Текущие мощности не покроют прогнозируемый спрос</a:t>
            </a:r>
            <a:endParaRPr sz="700"/>
          </a:p>
        </p:txBody>
      </p:sp>
      <p:sp>
        <p:nvSpPr>
          <p:cNvPr id="225" name="Google Shape;225;p42"/>
          <p:cNvSpPr/>
          <p:nvPr/>
        </p:nvSpPr>
        <p:spPr>
          <a:xfrm>
            <a:off x="581050" y="3551300"/>
            <a:ext cx="2025000" cy="9012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FC76AC"/>
              </a:gs>
              <a:gs pos="100000">
                <a:srgbClr val="E00E64"/>
              </a:gs>
            </a:gsLst>
            <a:lin ang="5400012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22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Конкуренция</a:t>
            </a:r>
            <a:endParaRPr b="1" sz="33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26" name="Google Shape;226;p42"/>
          <p:cNvSpPr txBox="1"/>
          <p:nvPr/>
        </p:nvSpPr>
        <p:spPr>
          <a:xfrm>
            <a:off x="2926149" y="3724850"/>
            <a:ext cx="5902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20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Крупные игроки анонсировали аналоги на следующий квартал. </a:t>
            </a:r>
            <a:endParaRPr sz="20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b="1" lang="ru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У нас окно возможности — 6 месяцев</a:t>
            </a:r>
            <a:endParaRPr b="1" sz="7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43"/>
          <p:cNvSpPr txBox="1"/>
          <p:nvPr>
            <p:ph type="title"/>
          </p:nvPr>
        </p:nvSpPr>
        <p:spPr>
          <a:xfrm>
            <a:off x="254407" y="252866"/>
            <a:ext cx="7886700" cy="817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2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Предлагаю «зеленый свет» </a:t>
            </a:r>
            <a:endParaRPr b="1" sz="27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2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для полномасштабного запуска</a:t>
            </a:r>
            <a:endParaRPr b="1" sz="800"/>
          </a:p>
        </p:txBody>
      </p:sp>
      <p:sp>
        <p:nvSpPr>
          <p:cNvPr id="232" name="Google Shape;232;p43"/>
          <p:cNvSpPr txBox="1"/>
          <p:nvPr/>
        </p:nvSpPr>
        <p:spPr>
          <a:xfrm>
            <a:off x="3601231" y="2038063"/>
            <a:ext cx="5184000" cy="542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348"/>
              <a:buFont typeface="Arial"/>
              <a:buNone/>
            </a:pPr>
            <a:r>
              <a:rPr lang="ru" sz="1956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Запуск ТВ-кампании </a:t>
            </a:r>
            <a:endParaRPr sz="1956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348"/>
              <a:buFont typeface="Arial"/>
              <a:buNone/>
            </a:pPr>
            <a:r>
              <a:rPr lang="ru" sz="1956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и сотрудничество с федеральными блогерами</a:t>
            </a:r>
            <a:endParaRPr sz="684"/>
          </a:p>
        </p:txBody>
      </p:sp>
      <p:sp>
        <p:nvSpPr>
          <p:cNvPr id="233" name="Google Shape;233;p43"/>
          <p:cNvSpPr/>
          <p:nvPr/>
        </p:nvSpPr>
        <p:spPr>
          <a:xfrm>
            <a:off x="581050" y="1956850"/>
            <a:ext cx="2709600" cy="7506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3C571"/>
              </a:gs>
              <a:gs pos="100000">
                <a:srgbClr val="54793A"/>
              </a:gs>
            </a:gsLst>
            <a:lin ang="5400012" scaled="0"/>
          </a:gradFill>
          <a:ln>
            <a:noFill/>
          </a:ln>
          <a:effectLst>
            <a:outerShdw blurRad="211188" sx="86000" rotWithShape="0" algn="ctr" dir="6060000" dist="136651" sy="86000">
              <a:srgbClr val="3F3F3F">
                <a:alpha val="48630"/>
              </a:srgbClr>
            </a:outerShdw>
          </a:effectLst>
        </p:spPr>
        <p:txBody>
          <a:bodyPr anchorCtr="0" anchor="ctr" bIns="89425" lIns="89425" spcFirstLastPara="1" rIns="89425" wrap="square" tIns="89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15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Агрессивный м</a:t>
            </a:r>
            <a:r>
              <a:rPr b="1" lang="ru" sz="215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аркетинг</a:t>
            </a:r>
            <a:endParaRPr b="1" sz="2151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34" name="Google Shape;234;p43"/>
          <p:cNvSpPr/>
          <p:nvPr/>
        </p:nvSpPr>
        <p:spPr>
          <a:xfrm>
            <a:off x="581050" y="2965961"/>
            <a:ext cx="2709600" cy="7506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3C571"/>
              </a:gs>
              <a:gs pos="100000">
                <a:srgbClr val="54793A"/>
              </a:gs>
            </a:gsLst>
            <a:lin ang="5400012" scaled="0"/>
          </a:gradFill>
          <a:ln>
            <a:noFill/>
          </a:ln>
          <a:effectLst>
            <a:outerShdw blurRad="211188" sx="86000" rotWithShape="0" algn="ctr" dir="6060000" dist="136651" sy="86000">
              <a:srgbClr val="3F3F3F">
                <a:alpha val="48630"/>
              </a:srgbClr>
            </a:outerShdw>
          </a:effectLst>
        </p:spPr>
        <p:txBody>
          <a:bodyPr anchorCtr="0" anchor="ctr" bIns="89425" lIns="89425" spcFirstLastPara="1" rIns="89425" wrap="square" tIns="89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76"/>
              <a:buFont typeface="Arial"/>
              <a:buNone/>
            </a:pPr>
            <a:r>
              <a:rPr b="1" lang="ru" sz="215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Масштабирование п</a:t>
            </a:r>
            <a:r>
              <a:rPr b="1" lang="ru" sz="215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роизводства</a:t>
            </a:r>
            <a:endParaRPr b="1" sz="3227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35" name="Google Shape;235;p43"/>
          <p:cNvSpPr txBox="1"/>
          <p:nvPr/>
        </p:nvSpPr>
        <p:spPr>
          <a:xfrm>
            <a:off x="7881850" y="156300"/>
            <a:ext cx="9471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0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36" name="Google Shape;236;p43"/>
          <p:cNvSpPr txBox="1"/>
          <p:nvPr/>
        </p:nvSpPr>
        <p:spPr>
          <a:xfrm>
            <a:off x="3601231" y="3093398"/>
            <a:ext cx="5184000" cy="542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348"/>
              <a:buFont typeface="Arial"/>
              <a:buNone/>
            </a:pPr>
            <a:r>
              <a:rPr lang="ru" sz="1956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Аренда дополнительного цеха </a:t>
            </a:r>
            <a:endParaRPr sz="1956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348"/>
              <a:buFont typeface="Arial"/>
              <a:buNone/>
            </a:pPr>
            <a:r>
              <a:rPr lang="ru" sz="1956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и закупка 2 единиц оборудования</a:t>
            </a:r>
            <a:endParaRPr sz="684"/>
          </a:p>
        </p:txBody>
      </p:sp>
      <p:sp>
        <p:nvSpPr>
          <p:cNvPr id="237" name="Google Shape;237;p43"/>
          <p:cNvSpPr/>
          <p:nvPr/>
        </p:nvSpPr>
        <p:spPr>
          <a:xfrm>
            <a:off x="581050" y="3975072"/>
            <a:ext cx="2709600" cy="7506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3C571"/>
              </a:gs>
              <a:gs pos="100000">
                <a:srgbClr val="54793A"/>
              </a:gs>
            </a:gsLst>
            <a:lin ang="5400012" scaled="0"/>
          </a:gradFill>
          <a:ln>
            <a:noFill/>
          </a:ln>
          <a:effectLst>
            <a:outerShdw blurRad="211188" sx="86000" rotWithShape="0" algn="ctr" dir="6060000" dist="136651" sy="86000">
              <a:srgbClr val="3F3F3F">
                <a:alpha val="48630"/>
              </a:srgbClr>
            </a:outerShdw>
          </a:effectLst>
        </p:spPr>
        <p:txBody>
          <a:bodyPr anchorCtr="0" anchor="ctr" bIns="89425" lIns="89425" spcFirstLastPara="1" rIns="89425" wrap="square" tIns="89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76"/>
              <a:buFont typeface="Arial"/>
              <a:buNone/>
            </a:pPr>
            <a:r>
              <a:rPr b="1" lang="ru" sz="215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Усиление команды</a:t>
            </a:r>
            <a:endParaRPr b="1" sz="3227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38" name="Google Shape;238;p43"/>
          <p:cNvSpPr txBox="1"/>
          <p:nvPr/>
        </p:nvSpPr>
        <p:spPr>
          <a:xfrm>
            <a:off x="3601231" y="4102505"/>
            <a:ext cx="5184000" cy="542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348"/>
              <a:buFont typeface="Arial"/>
              <a:buNone/>
            </a:pPr>
            <a:r>
              <a:rPr lang="ru" sz="1956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Найм 5 ключевых специалистов </a:t>
            </a:r>
            <a:endParaRPr sz="1956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348"/>
              <a:buFont typeface="Arial"/>
              <a:buNone/>
            </a:pPr>
            <a:r>
              <a:rPr lang="ru" sz="1956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(продажи, маркетинг, логистика)</a:t>
            </a:r>
            <a:endParaRPr b="1" sz="684"/>
          </a:p>
        </p:txBody>
      </p:sp>
      <p:sp>
        <p:nvSpPr>
          <p:cNvPr id="239" name="Google Shape;239;p43"/>
          <p:cNvSpPr txBox="1"/>
          <p:nvPr/>
        </p:nvSpPr>
        <p:spPr>
          <a:xfrm>
            <a:off x="581049" y="1351775"/>
            <a:ext cx="5902800" cy="3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23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Сфокусироваться на трех стратегических направлениях:</a:t>
            </a:r>
            <a:endParaRPr sz="1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44"/>
          <p:cNvSpPr txBox="1"/>
          <p:nvPr>
            <p:ph type="title"/>
          </p:nvPr>
        </p:nvSpPr>
        <p:spPr>
          <a:xfrm>
            <a:off x="254407" y="252866"/>
            <a:ext cx="7886700" cy="4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2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Это инвестиция в рост, а не затраты</a:t>
            </a:r>
            <a:endParaRPr b="1" sz="800"/>
          </a:p>
        </p:txBody>
      </p:sp>
      <p:sp>
        <p:nvSpPr>
          <p:cNvPr id="245" name="Google Shape;245;p44"/>
          <p:cNvSpPr txBox="1"/>
          <p:nvPr/>
        </p:nvSpPr>
        <p:spPr>
          <a:xfrm>
            <a:off x="7881850" y="156300"/>
            <a:ext cx="9471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0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graphicFrame>
        <p:nvGraphicFramePr>
          <p:cNvPr id="246" name="Google Shape;246;p44"/>
          <p:cNvGraphicFramePr/>
          <p:nvPr/>
        </p:nvGraphicFramePr>
        <p:xfrm>
          <a:off x="349900" y="1297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{AAF87CE3-73DB-4425-926F-EC91E7B2AF8F}</a:tableStyleId>
              </a:tblPr>
              <a:tblGrid>
                <a:gridCol w="4066075"/>
                <a:gridCol w="4066075"/>
              </a:tblGrid>
              <a:tr h="559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Выгоды</a:t>
                      </a:r>
                      <a:endParaRPr b="1" sz="2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Риски бездействия</a:t>
                      </a:r>
                      <a:endParaRPr b="1" sz="2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</a:tr>
              <a:tr h="2064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6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Для бизнеса:</a:t>
                      </a:r>
                      <a:r>
                        <a:rPr lang="ru" sz="1600">
                          <a:latin typeface="Oswald"/>
                          <a:ea typeface="Oswald"/>
                          <a:cs typeface="Oswald"/>
                          <a:sym typeface="Oswald"/>
                        </a:rPr>
                        <a:t> Прогноз выручки — 100 млн руб. в год. Выход на новую аудиторию.</a:t>
                      </a:r>
                      <a:endParaRPr sz="16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6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Для команды: </a:t>
                      </a:r>
                      <a:r>
                        <a:rPr lang="ru" sz="16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Новые карьерные возможности, повышение видимости и значимости компании на рынке.</a:t>
                      </a:r>
                      <a:endParaRPr sz="16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6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Потеря доли рынка </a:t>
                      </a:r>
                      <a:endParaRPr sz="16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6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в пользу конкурентов</a:t>
                      </a:r>
                      <a:endParaRPr sz="16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6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Остановка роста и демотивация команды, вложившей силы в пилот</a:t>
                      </a:r>
                      <a:endParaRPr sz="16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5"/>
          <p:cNvSpPr txBox="1"/>
          <p:nvPr>
            <p:ph type="title"/>
          </p:nvPr>
        </p:nvSpPr>
        <p:spPr>
          <a:xfrm>
            <a:off x="447750" y="410100"/>
            <a:ext cx="8248500" cy="5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Ваше мнение и экспертиза критически важны</a:t>
            </a:r>
            <a:endParaRPr b="1" sz="1300"/>
          </a:p>
        </p:txBody>
      </p:sp>
      <p:sp>
        <p:nvSpPr>
          <p:cNvPr id="252" name="Google Shape;252;p45"/>
          <p:cNvSpPr/>
          <p:nvPr/>
        </p:nvSpPr>
        <p:spPr>
          <a:xfrm>
            <a:off x="447750" y="1141375"/>
            <a:ext cx="8248500" cy="36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Я изложил наше видение и аргументы. Теперь мне важно услышать вашу оценку рисков, дополнительные идеи и возможные «узкие» места.</a:t>
            </a:r>
            <a:endParaRPr sz="20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Ключевые вопросы для обсуждения</a:t>
            </a:r>
            <a:endParaRPr b="1" sz="18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45720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Финансовому директору:</a:t>
            </a: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 Как мы можем оптимизировать бюджет?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Директору по производству: </a:t>
            </a: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Реалистичны ли сроки по масштабированию?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Команде маркетинга:</a:t>
            </a: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 Какие каналы будут наиболее эффективны на первом этапе?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46"/>
          <p:cNvSpPr txBox="1"/>
          <p:nvPr>
            <p:ph type="title"/>
          </p:nvPr>
        </p:nvSpPr>
        <p:spPr>
          <a:xfrm>
            <a:off x="254407" y="252866"/>
            <a:ext cx="7886700" cy="4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2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Итак, мы договорились о следующем</a:t>
            </a:r>
            <a:endParaRPr b="1" sz="800"/>
          </a:p>
        </p:txBody>
      </p:sp>
      <p:sp>
        <p:nvSpPr>
          <p:cNvPr id="258" name="Google Shape;258;p46"/>
          <p:cNvSpPr txBox="1"/>
          <p:nvPr/>
        </p:nvSpPr>
        <p:spPr>
          <a:xfrm>
            <a:off x="7881850" y="156300"/>
            <a:ext cx="9471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0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graphicFrame>
        <p:nvGraphicFramePr>
          <p:cNvPr id="259" name="Google Shape;259;p46"/>
          <p:cNvGraphicFramePr/>
          <p:nvPr/>
        </p:nvGraphicFramePr>
        <p:xfrm>
          <a:off x="360675" y="9704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{AAF87CE3-73DB-4425-926F-EC91E7B2AF8F}</a:tableStyleId>
              </a:tblPr>
              <a:tblGrid>
                <a:gridCol w="2753750"/>
                <a:gridCol w="2753750"/>
                <a:gridCol w="2753750"/>
              </a:tblGrid>
              <a:tr h="745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Задача</a:t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Ответственный</a:t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>
                          <a:latin typeface="Oswald"/>
                          <a:ea typeface="Oswald"/>
                          <a:cs typeface="Oswald"/>
                          <a:sym typeface="Oswald"/>
                        </a:rPr>
                        <a:t>Срок</a:t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>
                    <a:solidFill>
                      <a:srgbClr val="A4C2F4"/>
                    </a:solidFill>
                  </a:tcPr>
                </a:tc>
              </a:tr>
              <a:tr h="994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latin typeface="Oswald"/>
                          <a:ea typeface="Oswald"/>
                          <a:cs typeface="Oswald"/>
                          <a:sym typeface="Oswald"/>
                        </a:rPr>
                        <a:t>Подготовить детализированный бюджетный запрос</a:t>
                      </a:r>
                      <a:endParaRPr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latin typeface="Oswald"/>
                          <a:ea typeface="Oswald"/>
                          <a:cs typeface="Oswald"/>
                          <a:sym typeface="Oswald"/>
                        </a:rPr>
                        <a:t>Финансовый директор, [Имя]</a:t>
                      </a:r>
                      <a:endParaRPr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До 01.11.2024</a:t>
                      </a:r>
                      <a:endParaRPr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/>
                </a:tc>
              </a:tr>
              <a:tr h="994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latin typeface="Oswald"/>
                          <a:ea typeface="Oswald"/>
                          <a:cs typeface="Oswald"/>
                          <a:sym typeface="Oswald"/>
                        </a:rPr>
                        <a:t>Заключить предварительные договоры на аренду цеха</a:t>
                      </a:r>
                      <a:endParaRPr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Директор по производству, [Имя]</a:t>
                      </a:r>
                      <a:endParaRPr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До 08.11.2024</a:t>
                      </a:r>
                      <a:endParaRPr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/>
                </a:tc>
              </a:tr>
              <a:tr h="994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latin typeface="Oswald"/>
                          <a:ea typeface="Oswald"/>
                          <a:cs typeface="Oswald"/>
                          <a:sym typeface="Oswald"/>
                        </a:rPr>
                        <a:t>Разработать креативную концепцию для ТВ</a:t>
                      </a:r>
                      <a:endParaRPr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Директор по маркетингу, [Имя]</a:t>
                      </a:r>
                      <a:endParaRPr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До 15.11.2024</a:t>
                      </a:r>
                      <a:endParaRPr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IT Pitch de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51E8"/>
      </a:accent1>
      <a:accent2>
        <a:srgbClr val="367CFF"/>
      </a:accent2>
      <a:accent3>
        <a:srgbClr val="00369B"/>
      </a:accent3>
      <a:accent4>
        <a:srgbClr val="FA3585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